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57" r:id="rId5"/>
    <p:sldId id="269" r:id="rId6"/>
    <p:sldId id="265" r:id="rId7"/>
    <p:sldId id="270" r:id="rId8"/>
    <p:sldId id="259" r:id="rId9"/>
    <p:sldId id="271" r:id="rId10"/>
    <p:sldId id="260" r:id="rId11"/>
    <p:sldId id="272" r:id="rId12"/>
    <p:sldId id="261" r:id="rId13"/>
    <p:sldId id="273" r:id="rId14"/>
    <p:sldId id="264" r:id="rId15"/>
    <p:sldId id="274" r:id="rId16"/>
    <p:sldId id="263" r:id="rId17"/>
    <p:sldId id="275" r:id="rId18"/>
    <p:sldId id="258" r:id="rId19"/>
    <p:sldId id="268" r:id="rId20"/>
    <p:sldId id="266" r:id="rId21"/>
    <p:sldId id="276" r:id="rId22"/>
    <p:sldId id="262" r:id="rId23"/>
    <p:sldId id="267"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1" autoAdjust="0"/>
    <p:restoredTop sz="94660"/>
  </p:normalViewPr>
  <p:slideViewPr>
    <p:cSldViewPr snapToGrid="0">
      <p:cViewPr varScale="1">
        <p:scale>
          <a:sx n="110" d="100"/>
          <a:sy n="110" d="100"/>
        </p:scale>
        <p:origin x="1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5D4868-C2AB-43FE-8AA2-A434AE382002}"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3608508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5D4868-C2AB-43FE-8AA2-A434AE382002}"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770494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5D4868-C2AB-43FE-8AA2-A434AE382002}"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104735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5D4868-C2AB-43FE-8AA2-A434AE382002}"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1747029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D5D4868-C2AB-43FE-8AA2-A434AE382002}"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41654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5D4868-C2AB-43FE-8AA2-A434AE382002}" type="datetimeFigureOut">
              <a:rPr lang="en-US" smtClean="0"/>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2361511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5D4868-C2AB-43FE-8AA2-A434AE382002}" type="datetimeFigureOut">
              <a:rPr lang="en-US" smtClean="0"/>
              <a:t>10/6/2020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4051224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5D4868-C2AB-43FE-8AA2-A434AE382002}" type="datetimeFigureOut">
              <a:rPr lang="en-US" smtClean="0"/>
              <a:t>10/6/2020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1316853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5D4868-C2AB-43FE-8AA2-A434AE382002}" type="datetimeFigureOut">
              <a:rPr lang="en-US" smtClean="0"/>
              <a:t>10/6/2020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290544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5D4868-C2AB-43FE-8AA2-A434AE382002}" type="datetimeFigureOut">
              <a:rPr lang="en-US" smtClean="0"/>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2189614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5D4868-C2AB-43FE-8AA2-A434AE382002}" type="datetimeFigureOut">
              <a:rPr lang="en-US" smtClean="0"/>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63058-37D3-4A16-8343-C09452FE427F}" type="slidenum">
              <a:rPr lang="en-US" smtClean="0"/>
              <a:t>‹#›</a:t>
            </a:fld>
            <a:endParaRPr lang="en-US"/>
          </a:p>
        </p:txBody>
      </p:sp>
    </p:spTree>
    <p:extLst>
      <p:ext uri="{BB962C8B-B14F-4D97-AF65-F5344CB8AC3E}">
        <p14:creationId xmlns:p14="http://schemas.microsoft.com/office/powerpoint/2010/main" val="1915572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5D4868-C2AB-43FE-8AA2-A434AE382002}" type="datetimeFigureOut">
              <a:rPr lang="en-US" smtClean="0"/>
              <a:t>10/6/2020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763058-37D3-4A16-8343-C09452FE427F}" type="slidenum">
              <a:rPr lang="en-US" smtClean="0"/>
              <a:t>‹#›</a:t>
            </a:fld>
            <a:endParaRPr lang="en-US"/>
          </a:p>
        </p:txBody>
      </p:sp>
    </p:spTree>
    <p:extLst>
      <p:ext uri="{BB962C8B-B14F-4D97-AF65-F5344CB8AC3E}">
        <p14:creationId xmlns:p14="http://schemas.microsoft.com/office/powerpoint/2010/main" val="1473621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7875" y="1505540"/>
            <a:ext cx="9144000" cy="2387600"/>
          </a:xfrm>
        </p:spPr>
        <p:txBody>
          <a:bodyPr/>
          <a:lstStyle/>
          <a:p>
            <a:r>
              <a:rPr lang="en-US" dirty="0" smtClean="0"/>
              <a:t>Recruitment Recommendations</a:t>
            </a:r>
            <a:endParaRPr lang="en-US" dirty="0"/>
          </a:p>
        </p:txBody>
      </p:sp>
    </p:spTree>
    <p:extLst>
      <p:ext uri="{BB962C8B-B14F-4D97-AF65-F5344CB8AC3E}">
        <p14:creationId xmlns:p14="http://schemas.microsoft.com/office/powerpoint/2010/main" val="1111812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Polygraph</a:t>
            </a:r>
            <a:endParaRPr lang="en-US" dirty="0"/>
          </a:p>
        </p:txBody>
      </p:sp>
      <p:sp>
        <p:nvSpPr>
          <p:cNvPr id="3" name="Content Placeholder 2"/>
          <p:cNvSpPr>
            <a:spLocks noGrp="1"/>
          </p:cNvSpPr>
          <p:nvPr>
            <p:ph idx="1"/>
          </p:nvPr>
        </p:nvSpPr>
        <p:spPr/>
        <p:txBody>
          <a:bodyPr/>
          <a:lstStyle/>
          <a:p>
            <a:r>
              <a:rPr lang="en-US" dirty="0"/>
              <a:t>Review of polygraph process to establish a review of failed exams.  Add a second polygraphist to confirm results.  </a:t>
            </a:r>
            <a:r>
              <a:rPr lang="en-US" dirty="0" smtClean="0"/>
              <a:t>(</a:t>
            </a:r>
            <a:r>
              <a:rPr lang="en-US" i="1" dirty="0" smtClean="0"/>
              <a:t>Sgt. Joe Heyob)</a:t>
            </a:r>
          </a:p>
          <a:p>
            <a:r>
              <a:rPr lang="en-US" dirty="0"/>
              <a:t>Review the polygraph requirement and determine if there are areas that create biases and make any necessary changes to correct any deficiencies. </a:t>
            </a:r>
            <a:r>
              <a:rPr lang="en-US" dirty="0" smtClean="0"/>
              <a:t>(</a:t>
            </a:r>
            <a:r>
              <a:rPr lang="en-US" i="1" dirty="0" smtClean="0"/>
              <a:t>William Gillespie)</a:t>
            </a:r>
            <a:endParaRPr lang="en-US" b="1" dirty="0"/>
          </a:p>
          <a:p>
            <a:endParaRPr lang="en-US" dirty="0"/>
          </a:p>
        </p:txBody>
      </p:sp>
    </p:spTree>
    <p:extLst>
      <p:ext uri="{BB962C8B-B14F-4D97-AF65-F5344CB8AC3E}">
        <p14:creationId xmlns:p14="http://schemas.microsoft.com/office/powerpoint/2010/main" val="225019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Contract out the polygraph process to an independent, third-party agency in order to remove opportunity for biases and abuse, and to shorten the pre-employment time period.</a:t>
            </a:r>
            <a:endParaRPr lang="en-US" dirty="0"/>
          </a:p>
        </p:txBody>
      </p:sp>
    </p:spTree>
    <p:extLst>
      <p:ext uri="{BB962C8B-B14F-4D97-AF65-F5344CB8AC3E}">
        <p14:creationId xmlns:p14="http://schemas.microsoft.com/office/powerpoint/2010/main" val="2403735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Psychologist</a:t>
            </a:r>
            <a:endParaRPr lang="en-US" dirty="0"/>
          </a:p>
        </p:txBody>
      </p:sp>
      <p:sp>
        <p:nvSpPr>
          <p:cNvPr id="3" name="Content Placeholder 2"/>
          <p:cNvSpPr>
            <a:spLocks noGrp="1"/>
          </p:cNvSpPr>
          <p:nvPr>
            <p:ph idx="1"/>
          </p:nvPr>
        </p:nvSpPr>
        <p:spPr/>
        <p:txBody>
          <a:bodyPr/>
          <a:lstStyle/>
          <a:p>
            <a:r>
              <a:rPr lang="en-US" dirty="0"/>
              <a:t>Have an option of two Psychologists (one male &amp; one female) to perform the mental evaluation</a:t>
            </a:r>
            <a:r>
              <a:rPr lang="en-US" dirty="0" smtClean="0"/>
              <a:t>. (</a:t>
            </a:r>
            <a:r>
              <a:rPr lang="en-US" i="1" dirty="0" smtClean="0"/>
              <a:t>Chrisondra Goodwine</a:t>
            </a:r>
            <a:r>
              <a:rPr lang="en-US" dirty="0" smtClean="0"/>
              <a:t>)</a:t>
            </a:r>
          </a:p>
          <a:p>
            <a:r>
              <a:rPr lang="en-US" dirty="0"/>
              <a:t>Have two psychologists (with racial and gender diversity) weigh in on decision to eliminate from hiring </a:t>
            </a:r>
            <a:r>
              <a:rPr lang="en-US" dirty="0" smtClean="0"/>
              <a:t>process. (</a:t>
            </a:r>
            <a:r>
              <a:rPr lang="en-US" i="1" dirty="0" smtClean="0"/>
              <a:t>Travis </a:t>
            </a:r>
            <a:r>
              <a:rPr lang="en-US" i="1" dirty="0" err="1" smtClean="0"/>
              <a:t>Dunnington</a:t>
            </a:r>
            <a:r>
              <a:rPr lang="en-US" i="1" dirty="0" smtClean="0"/>
              <a:t>)</a:t>
            </a:r>
            <a:endParaRPr lang="en-US" dirty="0"/>
          </a:p>
          <a:p>
            <a:endParaRPr lang="en-US" dirty="0"/>
          </a:p>
          <a:p>
            <a:endParaRPr lang="en-US" dirty="0"/>
          </a:p>
        </p:txBody>
      </p:sp>
    </p:spTree>
    <p:extLst>
      <p:ext uri="{BB962C8B-B14F-4D97-AF65-F5344CB8AC3E}">
        <p14:creationId xmlns:p14="http://schemas.microsoft.com/office/powerpoint/2010/main" val="3517995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Bid out the psychologist contract with a preference for a group practice in order to allow for a broader range of professional opinions used in making hiring decisions</a:t>
            </a:r>
            <a:r>
              <a:rPr lang="en-US" dirty="0" smtClean="0"/>
              <a:t>, and to shorten the pre-employment time period.</a:t>
            </a:r>
            <a:endParaRPr lang="en-US" dirty="0"/>
          </a:p>
        </p:txBody>
      </p:sp>
    </p:spTree>
    <p:extLst>
      <p:ext uri="{BB962C8B-B14F-4D97-AF65-F5344CB8AC3E}">
        <p14:creationId xmlns:p14="http://schemas.microsoft.com/office/powerpoint/2010/main" val="1573255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Time Flexibility</a:t>
            </a:r>
            <a:endParaRPr lang="en-US" dirty="0"/>
          </a:p>
        </p:txBody>
      </p:sp>
      <p:sp>
        <p:nvSpPr>
          <p:cNvPr id="3" name="Content Placeholder 2"/>
          <p:cNvSpPr>
            <a:spLocks noGrp="1"/>
          </p:cNvSpPr>
          <p:nvPr>
            <p:ph idx="1"/>
          </p:nvPr>
        </p:nvSpPr>
        <p:spPr/>
        <p:txBody>
          <a:bodyPr>
            <a:normAutofit lnSpcReduction="10000"/>
          </a:bodyPr>
          <a:lstStyle/>
          <a:p>
            <a:r>
              <a:rPr lang="en-US" dirty="0"/>
              <a:t>In addition to working hours, offer testing on nights and weekends</a:t>
            </a:r>
            <a:r>
              <a:rPr lang="en-US" dirty="0" smtClean="0"/>
              <a:t>. (</a:t>
            </a:r>
            <a:r>
              <a:rPr lang="en-US" i="1" dirty="0" smtClean="0"/>
              <a:t>Chrisondra Goodwine)</a:t>
            </a:r>
            <a:endParaRPr lang="en-US" dirty="0"/>
          </a:p>
          <a:p>
            <a:r>
              <a:rPr lang="en-US" dirty="0"/>
              <a:t> Integrate the recruitment and hiring process and allow for the application and testing, where possible, to the conducted “in the field” while we have the attention and interest of the </a:t>
            </a:r>
            <a:r>
              <a:rPr lang="en-US" dirty="0" smtClean="0"/>
              <a:t>potential applicants</a:t>
            </a:r>
            <a:r>
              <a:rPr lang="en-US" i="1" dirty="0"/>
              <a:t>. </a:t>
            </a:r>
            <a:r>
              <a:rPr lang="en-US" i="1" dirty="0" smtClean="0"/>
              <a:t>(William Gillespie)</a:t>
            </a:r>
          </a:p>
          <a:p>
            <a:r>
              <a:rPr lang="en-US" dirty="0"/>
              <a:t>Rather conducting “batch processing” of applicants and waiting for an established date for each step to take place, this process could be on-going. As potential candidates are identified, they could be processed on site and be allowed to complete as many steps as possible. </a:t>
            </a:r>
            <a:r>
              <a:rPr lang="en-US" dirty="0" smtClean="0"/>
              <a:t>(</a:t>
            </a:r>
            <a:r>
              <a:rPr lang="en-US" i="1" dirty="0" smtClean="0"/>
              <a:t>William Gillespie)</a:t>
            </a:r>
            <a:endParaRPr lang="en-US" dirty="0"/>
          </a:p>
          <a:p>
            <a:endParaRPr lang="en-US" dirty="0"/>
          </a:p>
        </p:txBody>
      </p:sp>
    </p:spTree>
    <p:extLst>
      <p:ext uri="{BB962C8B-B14F-4D97-AF65-F5344CB8AC3E}">
        <p14:creationId xmlns:p14="http://schemas.microsoft.com/office/powerpoint/2010/main" val="3441532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Create multiple opportunities to take the physical fitness and preliminary entry-level assessment outside of normal business hours. </a:t>
            </a:r>
            <a:endParaRPr lang="en-US" dirty="0"/>
          </a:p>
        </p:txBody>
      </p:sp>
    </p:spTree>
    <p:extLst>
      <p:ext uri="{BB962C8B-B14F-4D97-AF65-F5344CB8AC3E}">
        <p14:creationId xmlns:p14="http://schemas.microsoft.com/office/powerpoint/2010/main" val="3248781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Prep</a:t>
            </a:r>
            <a:endParaRPr lang="en-US" dirty="0"/>
          </a:p>
        </p:txBody>
      </p:sp>
      <p:sp>
        <p:nvSpPr>
          <p:cNvPr id="3" name="Content Placeholder 2"/>
          <p:cNvSpPr>
            <a:spLocks noGrp="1"/>
          </p:cNvSpPr>
          <p:nvPr>
            <p:ph idx="1"/>
          </p:nvPr>
        </p:nvSpPr>
        <p:spPr/>
        <p:txBody>
          <a:bodyPr/>
          <a:lstStyle/>
          <a:p>
            <a:pPr lvl="0"/>
            <a:r>
              <a:rPr lang="en-US" dirty="0"/>
              <a:t> Establish a Test prep </a:t>
            </a:r>
            <a:r>
              <a:rPr lang="en-US" dirty="0" smtClean="0"/>
              <a:t>program (</a:t>
            </a:r>
            <a:r>
              <a:rPr lang="en-US" i="1" dirty="0" smtClean="0"/>
              <a:t>Chrisondra Goodwine</a:t>
            </a:r>
            <a:r>
              <a:rPr lang="en-US" dirty="0" smtClean="0"/>
              <a:t>)</a:t>
            </a:r>
            <a:endParaRPr lang="en-US" dirty="0"/>
          </a:p>
          <a:p>
            <a:pPr lvl="1"/>
            <a:r>
              <a:rPr lang="en-US" dirty="0"/>
              <a:t>Physical test prep sessions are offered six months before the start of the next requirement class.</a:t>
            </a:r>
          </a:p>
          <a:p>
            <a:pPr lvl="1"/>
            <a:r>
              <a:rPr lang="en-US" dirty="0"/>
              <a:t>Written test prep sessions are offered six months before the start of the next requirement class.</a:t>
            </a:r>
          </a:p>
          <a:p>
            <a:pPr lvl="1"/>
            <a:r>
              <a:rPr lang="en-US" dirty="0"/>
              <a:t>Therapy sessions are offered six months before the start of the next requirement class.</a:t>
            </a:r>
          </a:p>
          <a:p>
            <a:endParaRPr lang="en-US" dirty="0"/>
          </a:p>
        </p:txBody>
      </p:sp>
    </p:spTree>
    <p:extLst>
      <p:ext uri="{BB962C8B-B14F-4D97-AF65-F5344CB8AC3E}">
        <p14:creationId xmlns:p14="http://schemas.microsoft.com/office/powerpoint/2010/main" val="3636940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Create test prep materials for the entry-level assessment with an eye toward cultural competency. </a:t>
            </a:r>
            <a:endParaRPr lang="en-US" dirty="0"/>
          </a:p>
        </p:txBody>
      </p:sp>
    </p:spTree>
    <p:extLst>
      <p:ext uri="{BB962C8B-B14F-4D97-AF65-F5344CB8AC3E}">
        <p14:creationId xmlns:p14="http://schemas.microsoft.com/office/powerpoint/2010/main" val="1111839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Commitment/Recruitment Goals</a:t>
            </a:r>
            <a:endParaRPr lang="en-US" dirty="0"/>
          </a:p>
        </p:txBody>
      </p:sp>
      <p:sp>
        <p:nvSpPr>
          <p:cNvPr id="3" name="Content Placeholder 2"/>
          <p:cNvSpPr>
            <a:spLocks noGrp="1"/>
          </p:cNvSpPr>
          <p:nvPr>
            <p:ph idx="1"/>
          </p:nvPr>
        </p:nvSpPr>
        <p:spPr/>
        <p:txBody>
          <a:bodyPr/>
          <a:lstStyle/>
          <a:p>
            <a:r>
              <a:rPr lang="en-US" dirty="0"/>
              <a:t>A commitment to intentional work from all levels of the </a:t>
            </a:r>
            <a:r>
              <a:rPr lang="en-US" dirty="0" smtClean="0"/>
              <a:t>City (</a:t>
            </a:r>
            <a:r>
              <a:rPr lang="en-US" i="1" dirty="0" smtClean="0"/>
              <a:t>Natasha Spears</a:t>
            </a:r>
            <a:r>
              <a:rPr lang="en-US" dirty="0" smtClean="0"/>
              <a:t>)</a:t>
            </a:r>
          </a:p>
          <a:p>
            <a:r>
              <a:rPr lang="en-US" dirty="0"/>
              <a:t>Increase the percentage of black officers on the Dayton Police Department from 10% to 20% by the year 2025; from 20% to 30% by the year 2030; and from 30% to 40% by the year 2035. </a:t>
            </a:r>
            <a:r>
              <a:rPr lang="en-US" dirty="0" smtClean="0"/>
              <a:t>(</a:t>
            </a:r>
            <a:r>
              <a:rPr lang="en-US" i="1" dirty="0" smtClean="0"/>
              <a:t>William Gillespie)</a:t>
            </a:r>
            <a:endParaRPr lang="en-US" dirty="0"/>
          </a:p>
          <a:p>
            <a:endParaRPr lang="en-US" dirty="0"/>
          </a:p>
        </p:txBody>
      </p:sp>
    </p:spTree>
    <p:extLst>
      <p:ext uri="{BB962C8B-B14F-4D97-AF65-F5344CB8AC3E}">
        <p14:creationId xmlns:p14="http://schemas.microsoft.com/office/powerpoint/2010/main" val="1468461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normAutofit/>
          </a:bodyPr>
          <a:lstStyle/>
          <a:p>
            <a:r>
              <a:rPr lang="en-US" sz="3200" dirty="0" smtClean="0"/>
              <a:t>Research and establish achievable goals for racial and gender diversity in the Dayton Police Department over the next 5, 10, and 30 years. </a:t>
            </a:r>
            <a:endParaRPr lang="en-US" sz="3200" dirty="0"/>
          </a:p>
        </p:txBody>
      </p:sp>
    </p:spTree>
    <p:extLst>
      <p:ext uri="{BB962C8B-B14F-4D97-AF65-F5344CB8AC3E}">
        <p14:creationId xmlns:p14="http://schemas.microsoft.com/office/powerpoint/2010/main" val="2802870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a:t>Welcome – Mayor Whaley and Judge Parker (3-5 min)</a:t>
            </a:r>
          </a:p>
          <a:p>
            <a:r>
              <a:rPr lang="en-US" dirty="0"/>
              <a:t>Civilian Roles in DPD – Sgt. Heyob &amp; Rebecca Gaytko (10 min</a:t>
            </a:r>
            <a:r>
              <a:rPr lang="en-US" dirty="0" smtClean="0"/>
              <a:t>)</a:t>
            </a:r>
          </a:p>
          <a:p>
            <a:r>
              <a:rPr lang="en-US" dirty="0" smtClean="0"/>
              <a:t>Charter Language Update – Mayor Whaley (5 min)</a:t>
            </a:r>
            <a:endParaRPr lang="en-US" dirty="0"/>
          </a:p>
          <a:p>
            <a:r>
              <a:rPr lang="en-US" dirty="0"/>
              <a:t>Recommendations Discussion – Mayor Whaley and Torey </a:t>
            </a:r>
            <a:r>
              <a:rPr lang="en-US" dirty="0" smtClean="0"/>
              <a:t>(65 </a:t>
            </a:r>
            <a:r>
              <a:rPr lang="en-US" dirty="0"/>
              <a:t>min)</a:t>
            </a:r>
          </a:p>
          <a:p>
            <a:r>
              <a:rPr lang="en-US" dirty="0"/>
              <a:t>Next Steps – Mayor Whaley (5 min)</a:t>
            </a:r>
          </a:p>
          <a:p>
            <a:pPr marL="0" indent="0">
              <a:buNone/>
            </a:pPr>
            <a:endParaRPr lang="en-US" dirty="0"/>
          </a:p>
        </p:txBody>
      </p:sp>
    </p:spTree>
    <p:extLst>
      <p:ext uri="{BB962C8B-B14F-4D97-AF65-F5344CB8AC3E}">
        <p14:creationId xmlns:p14="http://schemas.microsoft.com/office/powerpoint/2010/main" val="3649137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of One</a:t>
            </a:r>
            <a:endParaRPr lang="en-US" dirty="0"/>
          </a:p>
        </p:txBody>
      </p:sp>
      <p:sp>
        <p:nvSpPr>
          <p:cNvPr id="3" name="Content Placeholder 2"/>
          <p:cNvSpPr>
            <a:spLocks noGrp="1"/>
          </p:cNvSpPr>
          <p:nvPr>
            <p:ph idx="1"/>
          </p:nvPr>
        </p:nvSpPr>
        <p:spPr/>
        <p:txBody>
          <a:bodyPr/>
          <a:lstStyle/>
          <a:p>
            <a:r>
              <a:rPr lang="en-US" dirty="0"/>
              <a:t>Obtain a legal opinion to replace the “rule of one</a:t>
            </a:r>
            <a:r>
              <a:rPr lang="en-US" dirty="0" smtClean="0"/>
              <a:t>” Civil </a:t>
            </a:r>
            <a:r>
              <a:rPr lang="en-US" dirty="0"/>
              <a:t>Service practice with an alternative practice such as </a:t>
            </a:r>
            <a:r>
              <a:rPr lang="en-US" dirty="0" smtClean="0"/>
              <a:t>a “</a:t>
            </a:r>
            <a:r>
              <a:rPr lang="en-US" dirty="0"/>
              <a:t>rule of 10, or </a:t>
            </a:r>
            <a:r>
              <a:rPr lang="en-US" dirty="0" smtClean="0"/>
              <a:t>a “</a:t>
            </a:r>
            <a:r>
              <a:rPr lang="en-US" dirty="0"/>
              <a:t>banding rule”(such as the one in Columbus). </a:t>
            </a:r>
            <a:r>
              <a:rPr lang="en-US" dirty="0" smtClean="0"/>
              <a:t>(</a:t>
            </a:r>
            <a:r>
              <a:rPr lang="en-US" i="1" dirty="0" smtClean="0"/>
              <a:t>William Gillespie)</a:t>
            </a:r>
            <a:endParaRPr lang="en-US" dirty="0"/>
          </a:p>
        </p:txBody>
      </p:sp>
    </p:spTree>
    <p:extLst>
      <p:ext uri="{BB962C8B-B14F-4D97-AF65-F5344CB8AC3E}">
        <p14:creationId xmlns:p14="http://schemas.microsoft.com/office/powerpoint/2010/main" val="2473351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a:t>
            </a:r>
            <a:endParaRPr lang="en-US" dirty="0"/>
          </a:p>
        </p:txBody>
      </p:sp>
      <p:sp>
        <p:nvSpPr>
          <p:cNvPr id="3" name="Content Placeholder 2"/>
          <p:cNvSpPr>
            <a:spLocks noGrp="1"/>
          </p:cNvSpPr>
          <p:nvPr>
            <p:ph idx="1"/>
          </p:nvPr>
        </p:nvSpPr>
        <p:spPr/>
        <p:txBody>
          <a:bodyPr/>
          <a:lstStyle/>
          <a:p>
            <a:r>
              <a:rPr lang="en-US" dirty="0" smtClean="0"/>
              <a:t>Continue to explore the Rule of One as it pertains to promotion in order to make a final recommendation. </a:t>
            </a:r>
            <a:endParaRPr lang="en-US" dirty="0"/>
          </a:p>
        </p:txBody>
      </p:sp>
    </p:spTree>
    <p:extLst>
      <p:ext uri="{BB962C8B-B14F-4D97-AF65-F5344CB8AC3E}">
        <p14:creationId xmlns:p14="http://schemas.microsoft.com/office/powerpoint/2010/main" val="4171968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Increase recruitment cut off age to 40 (</a:t>
            </a:r>
            <a:r>
              <a:rPr lang="en-US" i="1" dirty="0" smtClean="0"/>
              <a:t>Chrisondra Goodwine)</a:t>
            </a:r>
            <a:endParaRPr lang="en-US" dirty="0" smtClean="0"/>
          </a:p>
          <a:p>
            <a:r>
              <a:rPr lang="en-US" dirty="0" smtClean="0"/>
              <a:t>Eliminate written test: We </a:t>
            </a:r>
            <a:r>
              <a:rPr lang="en-US" dirty="0"/>
              <a:t>already require diploma or GED for proof of education.  Why not rank based on when applications are submitted or a different non-biased assessment?  Testing will always be biased towards those with better schooling, who are similar to the test developer, or more stable home environments.  CS already stated it eliminates very few applicants and is mainly for ranking.  Elimination would shorten the time of the process, be more friendly to test adverse applicant’s, and save us money paying an outside company for a product that does not provide any benefit except to rank applicant’s.  It’s not screening for personality or preexisting bias.  Seems to be an unnecessary filter in the process.  </a:t>
            </a:r>
            <a:r>
              <a:rPr lang="en-US" dirty="0" smtClean="0"/>
              <a:t>(</a:t>
            </a:r>
            <a:r>
              <a:rPr lang="en-US" i="1" dirty="0" smtClean="0"/>
              <a:t>Sgt. Joe Heyob)</a:t>
            </a:r>
          </a:p>
          <a:p>
            <a:endParaRPr lang="en-US" dirty="0"/>
          </a:p>
        </p:txBody>
      </p:sp>
    </p:spTree>
    <p:extLst>
      <p:ext uri="{BB962C8B-B14F-4D97-AF65-F5344CB8AC3E}">
        <p14:creationId xmlns:p14="http://schemas.microsoft.com/office/powerpoint/2010/main" val="3209549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Others,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Open Eligibility List: As applicants successfully complete the on-going application process and finish the testing, the physicals, the medical and polygraph exams, and background checks, they could be added to an Open Eligibility List based on the outcome of their test scores. (</a:t>
            </a:r>
            <a:r>
              <a:rPr lang="en-US" i="1" dirty="0" smtClean="0"/>
              <a:t>William Gillespie)</a:t>
            </a:r>
            <a:endParaRPr lang="en-US" dirty="0" smtClean="0"/>
          </a:p>
          <a:p>
            <a:r>
              <a:rPr lang="en-US" dirty="0" smtClean="0"/>
              <a:t>Recruit </a:t>
            </a:r>
            <a:r>
              <a:rPr lang="en-US" dirty="0"/>
              <a:t>Police Offices from Other </a:t>
            </a:r>
            <a:r>
              <a:rPr lang="en-US" dirty="0" smtClean="0"/>
              <a:t>Cities: Recruit </a:t>
            </a:r>
            <a:r>
              <a:rPr lang="en-US" dirty="0"/>
              <a:t>sworn police officers from other jurisdictions and waive any process that has been completed in their previous position and allow them to enter the Dayton Police Academy for any additional training that may be needed. This has been done for the upper ranks of the Dayton Police Department. </a:t>
            </a:r>
            <a:r>
              <a:rPr lang="en-US" dirty="0" smtClean="0"/>
              <a:t>(</a:t>
            </a:r>
            <a:r>
              <a:rPr lang="en-US" i="1" dirty="0" smtClean="0"/>
              <a:t>William Gillespie)</a:t>
            </a:r>
            <a:endParaRPr lang="en-US" dirty="0"/>
          </a:p>
          <a:p>
            <a:r>
              <a:rPr lang="en-US" dirty="0"/>
              <a:t>Offer Preference Points for City </a:t>
            </a:r>
            <a:r>
              <a:rPr lang="en-US" dirty="0" smtClean="0"/>
              <a:t>Residency: While </a:t>
            </a:r>
            <a:r>
              <a:rPr lang="en-US" dirty="0"/>
              <a:t>the Court has prohibited residency as a condition of employment, preference points can be used to encourage more city residents to become police officers. </a:t>
            </a:r>
            <a:r>
              <a:rPr lang="en-US" dirty="0" smtClean="0"/>
              <a:t>(</a:t>
            </a:r>
            <a:r>
              <a:rPr lang="en-US" i="1" dirty="0" smtClean="0"/>
              <a:t>William Gillespie)</a:t>
            </a:r>
            <a:endParaRPr lang="en-US" dirty="0"/>
          </a:p>
        </p:txBody>
      </p:sp>
    </p:spTree>
    <p:extLst>
      <p:ext uri="{BB962C8B-B14F-4D97-AF65-F5344CB8AC3E}">
        <p14:creationId xmlns:p14="http://schemas.microsoft.com/office/powerpoint/2010/main" val="1182169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Charter Language Update</a:t>
            </a:r>
            <a:endParaRPr lang="en-US" dirty="0"/>
          </a:p>
        </p:txBody>
      </p:sp>
      <p:sp>
        <p:nvSpPr>
          <p:cNvPr id="6" name="Content Placeholder 5"/>
          <p:cNvSpPr>
            <a:spLocks noGrp="1"/>
          </p:cNvSpPr>
          <p:nvPr>
            <p:ph idx="1"/>
          </p:nvPr>
        </p:nvSpPr>
        <p:spPr/>
        <p:txBody>
          <a:bodyPr/>
          <a:lstStyle/>
          <a:p>
            <a:pPr marL="0" indent="0">
              <a:buNone/>
            </a:pPr>
            <a:r>
              <a:rPr lang="en-US" dirty="0"/>
              <a:t>The co-chairs of this Working Group intend to make decisions by consensus; full consensus when possible, and near consensus (when 25% or less of overall members disagree, but most agree) when required.  If full consensus on final recommendations is not possible, the co-chairs will encourage the dissenting members to produce an Alternate Solutions document outlining their preferred solutions, which will be submitted to the City Commission along with the full body’s recommendations. </a:t>
            </a:r>
          </a:p>
          <a:p>
            <a:pPr marL="0" indent="0">
              <a:buNone/>
            </a:pPr>
            <a:r>
              <a:rPr lang="en-US" dirty="0"/>
              <a:t>Additional meeting guidelines will be determined by the co-chairs and the Working Group and adjusted as needed.</a:t>
            </a:r>
          </a:p>
        </p:txBody>
      </p:sp>
    </p:spTree>
    <p:extLst>
      <p:ext uri="{BB962C8B-B14F-4D97-AF65-F5344CB8AC3E}">
        <p14:creationId xmlns:p14="http://schemas.microsoft.com/office/powerpoint/2010/main" val="710567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Dedicated Recruitment Team &amp; Budget</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a:t>Within the Police department, create a recruitment team with experienced officers at the </a:t>
            </a:r>
            <a:r>
              <a:rPr lang="en-US" dirty="0" smtClean="0"/>
              <a:t>lead. Provide </a:t>
            </a:r>
            <a:r>
              <a:rPr lang="en-US" dirty="0"/>
              <a:t>the recruitment team with an adequate budget</a:t>
            </a:r>
            <a:r>
              <a:rPr lang="en-US" dirty="0" smtClean="0"/>
              <a:t>. (</a:t>
            </a:r>
            <a:r>
              <a:rPr lang="en-US" i="1" dirty="0" smtClean="0"/>
              <a:t>Chrisondra Goodwine)</a:t>
            </a:r>
          </a:p>
          <a:p>
            <a:pPr lvl="0"/>
            <a:r>
              <a:rPr lang="en-US" dirty="0"/>
              <a:t>Recruiting team with adequate </a:t>
            </a:r>
            <a:r>
              <a:rPr lang="en-US" dirty="0" smtClean="0"/>
              <a:t>budget (</a:t>
            </a:r>
            <a:r>
              <a:rPr lang="en-US" i="1" dirty="0" smtClean="0"/>
              <a:t>Travis </a:t>
            </a:r>
            <a:r>
              <a:rPr lang="en-US" i="1" dirty="0" err="1" smtClean="0"/>
              <a:t>Dunnington</a:t>
            </a:r>
            <a:r>
              <a:rPr lang="en-US" i="1" dirty="0" smtClean="0"/>
              <a:t>)</a:t>
            </a:r>
            <a:endParaRPr lang="en-US" dirty="0"/>
          </a:p>
          <a:p>
            <a:pPr lvl="0"/>
            <a:r>
              <a:rPr lang="en-US" dirty="0"/>
              <a:t>Non-chain of command/civilian position working on </a:t>
            </a:r>
            <a:r>
              <a:rPr lang="en-US" dirty="0" smtClean="0"/>
              <a:t>recruitment (</a:t>
            </a:r>
            <a:r>
              <a:rPr lang="en-US" i="1" dirty="0" smtClean="0"/>
              <a:t>Travis </a:t>
            </a:r>
            <a:r>
              <a:rPr lang="en-US" i="1" dirty="0" err="1" smtClean="0"/>
              <a:t>Dunnington</a:t>
            </a:r>
            <a:r>
              <a:rPr lang="en-US" i="1" dirty="0"/>
              <a:t> </a:t>
            </a:r>
            <a:r>
              <a:rPr lang="en-US" i="1" dirty="0" smtClean="0"/>
              <a:t>&amp; Natasha Spears)</a:t>
            </a:r>
          </a:p>
          <a:p>
            <a:r>
              <a:rPr lang="en-US" dirty="0"/>
              <a:t>Establishment of a police recruitment team.  Consisting of members from the community, full time police officers (more than one who’s sole job is recruiting and public outreach), civil service, and schools.  </a:t>
            </a:r>
            <a:r>
              <a:rPr lang="en-US" dirty="0" smtClean="0"/>
              <a:t>(</a:t>
            </a:r>
            <a:r>
              <a:rPr lang="en-US" i="1" dirty="0" smtClean="0"/>
              <a:t>Sgt. Joe Heyob</a:t>
            </a:r>
            <a:r>
              <a:rPr lang="en-US" dirty="0" smtClean="0"/>
              <a:t>)</a:t>
            </a:r>
            <a:endParaRPr lang="en-US" dirty="0"/>
          </a:p>
          <a:p>
            <a:r>
              <a:rPr lang="en-US" dirty="0"/>
              <a:t> Hire or assign a full-time on-going recruitment czar whose sole responsibility is to accomplish the police recruitment/hiring goals established by city. This position should report directly to the Chief of Police which gives him or her buy-in and responsibility for achieving results. </a:t>
            </a:r>
            <a:r>
              <a:rPr lang="en-US" dirty="0" smtClean="0"/>
              <a:t>(</a:t>
            </a:r>
            <a:r>
              <a:rPr lang="en-US" i="1" dirty="0" smtClean="0"/>
              <a:t>William Gillespie)</a:t>
            </a:r>
            <a:endParaRPr lang="en-US" dirty="0"/>
          </a:p>
          <a:p>
            <a:pPr lvl="0"/>
            <a:endParaRPr lang="en-US" dirty="0"/>
          </a:p>
          <a:p>
            <a:pPr lvl="0"/>
            <a:endParaRPr lang="en-US" dirty="0"/>
          </a:p>
          <a:p>
            <a:endParaRPr lang="en-US" dirty="0"/>
          </a:p>
        </p:txBody>
      </p:sp>
    </p:spTree>
    <p:extLst>
      <p:ext uri="{BB962C8B-B14F-4D97-AF65-F5344CB8AC3E}">
        <p14:creationId xmlns:p14="http://schemas.microsoft.com/office/powerpoint/2010/main" val="4131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Create a permanent, full-time dedicated recruitment team within the Dayton Police Department comprising at least one full-time recruitment officer and a support group, including senior sworn staff and non-sworn personnel. The recruitment team will work alongside Civil Service and community partners to achieve recruitment goals. </a:t>
            </a:r>
          </a:p>
          <a:p>
            <a:r>
              <a:rPr lang="en-US" dirty="0" smtClean="0"/>
              <a:t>The recruitment team will have an adequate annual budget to carry out recruitment activities, including advertising and holding community events. </a:t>
            </a:r>
          </a:p>
        </p:txBody>
      </p:sp>
    </p:spTree>
    <p:extLst>
      <p:ext uri="{BB962C8B-B14F-4D97-AF65-F5344CB8AC3E}">
        <p14:creationId xmlns:p14="http://schemas.microsoft.com/office/powerpoint/2010/main" val="4226995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Diversify Recruitment Tactics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Plea </a:t>
            </a:r>
            <a:r>
              <a:rPr lang="en-US" dirty="0"/>
              <a:t>for community partners to commit public service time on TV, Radio, Internet to airing and posting police recruitment </a:t>
            </a:r>
            <a:r>
              <a:rPr lang="en-US" dirty="0" smtClean="0"/>
              <a:t>message. (</a:t>
            </a:r>
            <a:r>
              <a:rPr lang="en-US" i="1" dirty="0" smtClean="0"/>
              <a:t>Travis </a:t>
            </a:r>
            <a:r>
              <a:rPr lang="en-US" i="1" dirty="0" err="1" smtClean="0"/>
              <a:t>Dunnington</a:t>
            </a:r>
            <a:r>
              <a:rPr lang="en-US" i="1" dirty="0" smtClean="0"/>
              <a:t>)</a:t>
            </a:r>
            <a:endParaRPr lang="en-US" dirty="0"/>
          </a:p>
          <a:p>
            <a:pPr lvl="0"/>
            <a:r>
              <a:rPr lang="en-US" dirty="0"/>
              <a:t>More community input into recruiting video content, less focus on SWAT, etc. </a:t>
            </a:r>
            <a:r>
              <a:rPr lang="en-US" dirty="0" smtClean="0"/>
              <a:t>(</a:t>
            </a:r>
            <a:r>
              <a:rPr lang="en-US" i="1" dirty="0" smtClean="0"/>
              <a:t>Travis </a:t>
            </a:r>
            <a:r>
              <a:rPr lang="en-US" i="1" dirty="0" err="1" smtClean="0"/>
              <a:t>Dunnington</a:t>
            </a:r>
            <a:r>
              <a:rPr lang="en-US" i="1" dirty="0" smtClean="0"/>
              <a:t>)</a:t>
            </a:r>
            <a:endParaRPr lang="en-US" dirty="0"/>
          </a:p>
          <a:p>
            <a:r>
              <a:rPr lang="en-US" dirty="0"/>
              <a:t> Fund and support a robust marketing campaign to recruit minorities using all avenues including social media, television, radio, print media, billboards, paid advertisements. </a:t>
            </a:r>
            <a:r>
              <a:rPr lang="en-US" dirty="0" smtClean="0"/>
              <a:t>(</a:t>
            </a:r>
            <a:r>
              <a:rPr lang="en-US" i="1" dirty="0" smtClean="0"/>
              <a:t>William Gillespie)</a:t>
            </a:r>
            <a:endParaRPr lang="en-US" dirty="0"/>
          </a:p>
          <a:p>
            <a:r>
              <a:rPr lang="en-US" dirty="0"/>
              <a:t>Partner with community organizations, churches, colleges, the job center to gain their support and assistance in the recruitment. </a:t>
            </a:r>
            <a:r>
              <a:rPr lang="en-US" dirty="0" smtClean="0"/>
              <a:t>(</a:t>
            </a:r>
            <a:r>
              <a:rPr lang="en-US" i="1" dirty="0" smtClean="0"/>
              <a:t>Williams Gillespie)</a:t>
            </a:r>
          </a:p>
          <a:p>
            <a:r>
              <a:rPr lang="en-US" dirty="0" smtClean="0"/>
              <a:t>Enhance the Homegrown Heroes Program by recruiting and hiring part-time security guards to replace contracted security services. These security guards can become a pool of potential and likely candidates to be able to be hired from the Hometown Heroes Promotional Eligibility List. (</a:t>
            </a:r>
            <a:r>
              <a:rPr lang="en-US" i="1" dirty="0" smtClean="0"/>
              <a:t>William Gillespie)</a:t>
            </a:r>
          </a:p>
          <a:p>
            <a:endParaRPr lang="en-US" dirty="0"/>
          </a:p>
        </p:txBody>
      </p:sp>
    </p:spTree>
    <p:extLst>
      <p:ext uri="{BB962C8B-B14F-4D97-AF65-F5344CB8AC3E}">
        <p14:creationId xmlns:p14="http://schemas.microsoft.com/office/powerpoint/2010/main" val="1795334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Create an advisory group of diverse community leaders that will aid the internal recruitment team in reaching diverse potential police recruits. </a:t>
            </a:r>
          </a:p>
          <a:p>
            <a:r>
              <a:rPr lang="en-US" dirty="0" smtClean="0"/>
              <a:t>Work with a diverse group of marketing professionals and community volunteers to create recruitment materials that appeal to diverse applicants and highlight various aspects of police work.</a:t>
            </a:r>
          </a:p>
          <a:p>
            <a:endParaRPr lang="en-US" dirty="0"/>
          </a:p>
        </p:txBody>
      </p:sp>
    </p:spTree>
    <p:extLst>
      <p:ext uri="{BB962C8B-B14F-4D97-AF65-F5344CB8AC3E}">
        <p14:creationId xmlns:p14="http://schemas.microsoft.com/office/powerpoint/2010/main" val="498421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 Gap from 18-21</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a:t>A Public Safety Department Cadet/Security program.  Some part time position that is eligible for homegrown heroes for a path from 18-21. </a:t>
            </a:r>
            <a:r>
              <a:rPr lang="en-US" dirty="0" smtClean="0"/>
              <a:t>(</a:t>
            </a:r>
            <a:r>
              <a:rPr lang="en-US" i="1" dirty="0" smtClean="0"/>
              <a:t>Sgt. Joe Heyob</a:t>
            </a:r>
            <a:r>
              <a:rPr lang="en-US" dirty="0" smtClean="0"/>
              <a:t>) </a:t>
            </a:r>
          </a:p>
          <a:p>
            <a:r>
              <a:rPr lang="en-US" dirty="0" smtClean="0"/>
              <a:t>Enhance the Homegrown Heroes Program by recruiting and hiring part-time security guards to replace contracted security services. These security guards can become a pool of potential and likely candidates to be able to be hired from the Hometown Heroes Promotional Eligibility List. (</a:t>
            </a:r>
            <a:r>
              <a:rPr lang="en-US" i="1" dirty="0" smtClean="0"/>
              <a:t>William Gillespie)</a:t>
            </a:r>
            <a:endParaRPr lang="en-US" dirty="0" smtClean="0"/>
          </a:p>
          <a:p>
            <a:r>
              <a:rPr lang="en-US" dirty="0" smtClean="0"/>
              <a:t>Police </a:t>
            </a:r>
            <a:r>
              <a:rPr lang="en-US" dirty="0"/>
              <a:t>Cadet </a:t>
            </a:r>
            <a:r>
              <a:rPr lang="en-US" dirty="0" smtClean="0"/>
              <a:t>Program: Create </a:t>
            </a:r>
            <a:r>
              <a:rPr lang="en-US" dirty="0"/>
              <a:t>a Cadet Program where graduates from the Dayton Public School Criminal Justice Program can be hired as part-time permanent employees and allowed the apply as a Police Recruit when they reach the required age. Successful candidates can be placed on a Promotional Eligibility List. </a:t>
            </a:r>
            <a:r>
              <a:rPr lang="en-US" dirty="0" smtClean="0"/>
              <a:t>(</a:t>
            </a:r>
            <a:r>
              <a:rPr lang="en-US" i="1" dirty="0" smtClean="0"/>
              <a:t>William Gillespie)</a:t>
            </a:r>
            <a:endParaRPr lang="en-US" dirty="0" smtClean="0"/>
          </a:p>
          <a:p>
            <a:r>
              <a:rPr lang="en-US" dirty="0"/>
              <a:t>Dayton Public School Criminal Justice </a:t>
            </a:r>
            <a:r>
              <a:rPr lang="en-US" dirty="0" smtClean="0"/>
              <a:t>Program: Build </a:t>
            </a:r>
            <a:r>
              <a:rPr lang="en-US" dirty="0"/>
              <a:t>a bridge between graduates of the DPS Criminal Justice Program and the proposed Cadet Program. </a:t>
            </a:r>
            <a:r>
              <a:rPr lang="en-US" dirty="0" smtClean="0"/>
              <a:t>(</a:t>
            </a:r>
            <a:r>
              <a:rPr lang="en-US" i="1" dirty="0" smtClean="0"/>
              <a:t>William Gillespie)</a:t>
            </a:r>
            <a:endParaRPr lang="en-US" dirty="0"/>
          </a:p>
        </p:txBody>
      </p:sp>
    </p:spTree>
    <p:extLst>
      <p:ext uri="{BB962C8B-B14F-4D97-AF65-F5344CB8AC3E}">
        <p14:creationId xmlns:p14="http://schemas.microsoft.com/office/powerpoint/2010/main" val="1485477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Language?</a:t>
            </a:r>
            <a:endParaRPr lang="en-US" dirty="0"/>
          </a:p>
        </p:txBody>
      </p:sp>
      <p:sp>
        <p:nvSpPr>
          <p:cNvPr id="3" name="Content Placeholder 2"/>
          <p:cNvSpPr>
            <a:spLocks noGrp="1"/>
          </p:cNvSpPr>
          <p:nvPr>
            <p:ph idx="1"/>
          </p:nvPr>
        </p:nvSpPr>
        <p:spPr/>
        <p:txBody>
          <a:bodyPr/>
          <a:lstStyle/>
          <a:p>
            <a:r>
              <a:rPr lang="en-US" dirty="0" smtClean="0"/>
              <a:t>Create a program to employ 18 to 20 year olds that are interested in careers in policing. This program could function like the Columbus cadet program. </a:t>
            </a:r>
            <a:endParaRPr lang="en-US" dirty="0"/>
          </a:p>
        </p:txBody>
      </p:sp>
    </p:spTree>
    <p:extLst>
      <p:ext uri="{BB962C8B-B14F-4D97-AF65-F5344CB8AC3E}">
        <p14:creationId xmlns:p14="http://schemas.microsoft.com/office/powerpoint/2010/main" val="391053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1671</Words>
  <Application>Microsoft Office PowerPoint</Application>
  <PresentationFormat>Widescreen</PresentationFormat>
  <Paragraphs>75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Recruitment Recommendations</vt:lpstr>
      <vt:lpstr>Agenda</vt:lpstr>
      <vt:lpstr>Charter Language Update</vt:lpstr>
      <vt:lpstr>Dedicated Recruitment Team &amp; Budget</vt:lpstr>
      <vt:lpstr>Recommendation Language?</vt:lpstr>
      <vt:lpstr>Diversify Recruitment Tactics</vt:lpstr>
      <vt:lpstr>Recommendation Language?</vt:lpstr>
      <vt:lpstr>Address Gap from 18-21</vt:lpstr>
      <vt:lpstr>Recommendation Language?</vt:lpstr>
      <vt:lpstr>Polygraph</vt:lpstr>
      <vt:lpstr>Recommendation Language?</vt:lpstr>
      <vt:lpstr>Psychologist</vt:lpstr>
      <vt:lpstr>Recommendation Language?</vt:lpstr>
      <vt:lpstr>Test Time Flexibility</vt:lpstr>
      <vt:lpstr>Recommendation Language?</vt:lpstr>
      <vt:lpstr>Test Prep</vt:lpstr>
      <vt:lpstr>Recommendation Language?</vt:lpstr>
      <vt:lpstr>City Commitment/Recruitment Goals</vt:lpstr>
      <vt:lpstr>Recommendation Language?</vt:lpstr>
      <vt:lpstr>Rule of One</vt:lpstr>
      <vt:lpstr>Recommendation?</vt:lpstr>
      <vt:lpstr>Others</vt:lpstr>
      <vt:lpstr>Others, cont.</vt:lpstr>
    </vt:vector>
  </TitlesOfParts>
  <Company>City of Dayton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Recommendations</dc:title>
  <dc:creator>Hollingsworth, Torey</dc:creator>
  <cp:lastModifiedBy>Hollingsworth, Torey</cp:lastModifiedBy>
  <cp:revision>12</cp:revision>
  <cp:lastPrinted>2020-10-06T21:00:42Z</cp:lastPrinted>
  <dcterms:created xsi:type="dcterms:W3CDTF">2020-10-06T15:52:05Z</dcterms:created>
  <dcterms:modified xsi:type="dcterms:W3CDTF">2020-10-06T21:00:44Z</dcterms:modified>
</cp:coreProperties>
</file>