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3" r:id="rId8"/>
    <p:sldId id="264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C0502-2EA1-4053-B158-8D98ED77098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938D-6E89-4E82-A12B-98692AF7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E8D12-757C-4F9B-B264-CA49D25C84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5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E8D12-757C-4F9B-B264-CA49D25C84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6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EB5-5793-43AD-8F7F-589C2DF75480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C137-01F4-4F92-A847-AF95CE76D5E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8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81A3-7EB2-49DE-A155-0FB2DC5424C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6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160F-1507-44BE-9C45-B7249E3642D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259D-B7AB-4149-ACD4-738EFE1CF21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1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EA-6875-45D6-B307-BABEDC944C6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9A67-517E-4AF4-8963-1CFF06A633BC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8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D9F6-D4B6-45C2-A8CF-4A9399BDD74E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3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5F78-E8CC-4115-93BE-0C823BBC470A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7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0A94-0F08-4E50-8CC8-DDA50BBF373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13A0-2E62-43AD-AFD5-12DC7D2BBE1A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4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1F93-5658-43A5-9896-B0AF9519F49E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20A8-A18F-1046-B2F1-6DBB1B0990C4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075" y="1114935"/>
            <a:ext cx="64389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Current Citizen Complaint Process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457200"/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457200"/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457200"/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457200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en-US" sz="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9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Citizens Appeal 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CAB will review </a:t>
            </a:r>
            <a:r>
              <a:rPr lang="en-US" dirty="0"/>
              <a:t>the Police Department’s investigation of the citizen’s complaint and the information provided </a:t>
            </a:r>
            <a:r>
              <a:rPr lang="en-US" dirty="0" smtClean="0"/>
              <a:t>in the appeal form </a:t>
            </a:r>
          </a:p>
          <a:p>
            <a:r>
              <a:rPr lang="en-US" dirty="0" smtClean="0"/>
              <a:t>CAB </a:t>
            </a:r>
            <a:r>
              <a:rPr lang="en-US" dirty="0"/>
              <a:t>will </a:t>
            </a:r>
            <a:r>
              <a:rPr lang="en-US" dirty="0" smtClean="0"/>
              <a:t>hear </a:t>
            </a:r>
            <a:r>
              <a:rPr lang="en-US" dirty="0"/>
              <a:t>testimony from the </a:t>
            </a:r>
            <a:r>
              <a:rPr lang="en-US" dirty="0" smtClean="0"/>
              <a:t>appellant, may subpoena witnesses, and may </a:t>
            </a:r>
            <a:r>
              <a:rPr lang="en-US" dirty="0"/>
              <a:t>request </a:t>
            </a:r>
            <a:r>
              <a:rPr lang="en-US" dirty="0" smtClean="0"/>
              <a:t>additional investigation by the PSB</a:t>
            </a:r>
          </a:p>
          <a:p>
            <a:r>
              <a:rPr lang="en-US" dirty="0" smtClean="0"/>
              <a:t>CAB then determines </a:t>
            </a:r>
            <a:r>
              <a:rPr lang="en-US" dirty="0"/>
              <a:t>whether it sustains or does not sustain the </a:t>
            </a:r>
            <a:r>
              <a:rPr lang="en-US" dirty="0" smtClean="0"/>
              <a:t>PSB’s investigation findings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75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Citizens Appeal 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CAB will submit findings to City Commission and recommendations become public record</a:t>
            </a:r>
          </a:p>
          <a:p>
            <a:r>
              <a:rPr lang="en-US" dirty="0" smtClean="0"/>
              <a:t>CAB does not have disciplinary authority but will determine whether it concurs with PSB investigation</a:t>
            </a:r>
          </a:p>
          <a:p>
            <a:r>
              <a:rPr lang="en-US" dirty="0" smtClean="0"/>
              <a:t>Discipline of employee is generally determined solely by Chief of Police because it is a “personnel matter.” </a:t>
            </a:r>
          </a:p>
          <a:p>
            <a:r>
              <a:rPr lang="en-US" dirty="0" smtClean="0"/>
              <a:t>The City Commission may meet with the Chief of Police to discuss the conclusions and seek additional remedies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 Complaint- from start to finish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 smtClean="0"/>
              <a:t>Complaint filed with DPD in a variety of ways</a:t>
            </a:r>
          </a:p>
          <a:p>
            <a:pPr lvl="1">
              <a:buFontTx/>
              <a:buChar char="-"/>
            </a:pPr>
            <a:r>
              <a:rPr lang="en-US" dirty="0" smtClean="0"/>
              <a:t>Phone call or email; to a police division or to Professional Standards Bureau (“PSB”)</a:t>
            </a:r>
          </a:p>
          <a:p>
            <a:pPr lvl="1">
              <a:buFontTx/>
              <a:buChar char="-"/>
            </a:pPr>
            <a:r>
              <a:rPr lang="en-US" dirty="0" smtClean="0"/>
              <a:t>Anonymous complaints are accepted but not common</a:t>
            </a:r>
          </a:p>
          <a:p>
            <a:pPr>
              <a:buFontTx/>
              <a:buChar char="-"/>
            </a:pPr>
            <a:r>
              <a:rPr lang="en-US" dirty="0" smtClean="0"/>
              <a:t>Investigation performed</a:t>
            </a:r>
          </a:p>
          <a:p>
            <a:pPr lvl="1">
              <a:buFontTx/>
              <a:buChar char="-"/>
            </a:pPr>
            <a:r>
              <a:rPr lang="en-US" dirty="0" smtClean="0"/>
              <a:t>Often the Supervisor of the subject of the complaint handles investigation</a:t>
            </a:r>
          </a:p>
          <a:p>
            <a:pPr lvl="1">
              <a:buFontTx/>
              <a:buChar char="-"/>
            </a:pPr>
            <a:r>
              <a:rPr lang="en-US" dirty="0" smtClean="0"/>
              <a:t>If nature of complaint is of more serious nature PSB will perform investigation  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All complaints are logged and tracked in </a:t>
            </a:r>
            <a:r>
              <a:rPr lang="en-US" dirty="0" err="1" smtClean="0"/>
              <a:t>IAPro</a:t>
            </a:r>
            <a:r>
              <a:rPr lang="en-US" dirty="0" smtClean="0"/>
              <a:t>/</a:t>
            </a:r>
            <a:r>
              <a:rPr lang="en-US" dirty="0" err="1" smtClean="0"/>
              <a:t>BlueTeam</a:t>
            </a:r>
            <a:r>
              <a:rPr lang="en-US" dirty="0" smtClean="0"/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281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97" y="0"/>
            <a:ext cx="5436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/>
        </p:nvSpPr>
        <p:spPr>
          <a:xfrm>
            <a:off x="9096375" y="6356351"/>
            <a:ext cx="390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E620A8-A18F-1046-B2F1-6DBB1B0990C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7" y="156400"/>
            <a:ext cx="10501606" cy="63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 Complaint- from start to finish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Four Dispositions of Investigations:</a:t>
            </a:r>
          </a:p>
          <a:p>
            <a:pPr lvl="1"/>
            <a:r>
              <a:rPr lang="en-US" b="1" dirty="0" smtClean="0"/>
              <a:t>Sustained-</a:t>
            </a:r>
            <a:r>
              <a:rPr lang="en-US" dirty="0" smtClean="0"/>
              <a:t> the investigation </a:t>
            </a:r>
            <a:r>
              <a:rPr lang="en-US" dirty="0"/>
              <a:t>established sufficient evidence to clearly show that the wrongful act alleged in the complaint did </a:t>
            </a:r>
            <a:r>
              <a:rPr lang="en-US" dirty="0" smtClean="0"/>
              <a:t>occur</a:t>
            </a:r>
          </a:p>
          <a:p>
            <a:pPr lvl="1"/>
            <a:r>
              <a:rPr lang="en-US" b="1" dirty="0" smtClean="0"/>
              <a:t>Not Sustained</a:t>
            </a:r>
            <a:r>
              <a:rPr lang="en-US" dirty="0" smtClean="0"/>
              <a:t>- that </a:t>
            </a:r>
            <a:r>
              <a:rPr lang="en-US" dirty="0"/>
              <a:t>the investigation </a:t>
            </a:r>
            <a:r>
              <a:rPr lang="en-US" dirty="0" smtClean="0"/>
              <a:t>was </a:t>
            </a:r>
            <a:r>
              <a:rPr lang="en-US" dirty="0"/>
              <a:t>unable to find sufficient evidence to prove or disprove the allegations of the wrongful act made in the </a:t>
            </a:r>
            <a:r>
              <a:rPr lang="en-US" dirty="0" smtClean="0"/>
              <a:t>complaint</a:t>
            </a:r>
          </a:p>
          <a:p>
            <a:pPr lvl="1"/>
            <a:r>
              <a:rPr lang="en-US" b="1" dirty="0" smtClean="0"/>
              <a:t>Exonerated-</a:t>
            </a:r>
            <a:r>
              <a:rPr lang="en-US" dirty="0" smtClean="0"/>
              <a:t> the </a:t>
            </a:r>
            <a:r>
              <a:rPr lang="en-US" dirty="0"/>
              <a:t>act described in the complaint did occur, however, the investigation revealed the act was lawful and in accordance with established department policy and </a:t>
            </a:r>
            <a:r>
              <a:rPr lang="en-US" dirty="0" smtClean="0"/>
              <a:t>procedure</a:t>
            </a:r>
          </a:p>
          <a:p>
            <a:pPr lvl="1"/>
            <a:r>
              <a:rPr lang="en-US" b="1" dirty="0" smtClean="0"/>
              <a:t>Unfounded-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investigation </a:t>
            </a:r>
            <a:r>
              <a:rPr lang="en-US" dirty="0"/>
              <a:t>proved conclusively that the alleged act did not occur and/or the accused officer did not commit the act or there is no credible evidence to support the </a:t>
            </a:r>
            <a:r>
              <a:rPr lang="en-US" dirty="0" smtClean="0"/>
              <a:t>complaint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 Complaint- from start to finish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If Disposition is Not Sustained, Exonerated or Unfounded, the written report of investigation is reviewed at all levels through the chain of command</a:t>
            </a:r>
          </a:p>
          <a:p>
            <a:pPr>
              <a:buFontTx/>
              <a:buChar char="-"/>
            </a:pPr>
            <a:r>
              <a:rPr lang="en-US" dirty="0" smtClean="0"/>
              <a:t>If Disposition is Sustained and recommended discipline is written reprimand or lesser penalty, </a:t>
            </a:r>
            <a:r>
              <a:rPr lang="en-US" dirty="0"/>
              <a:t>the written report of investigation </a:t>
            </a:r>
            <a:r>
              <a:rPr lang="en-US" dirty="0" smtClean="0"/>
              <a:t>is reviewed at all levels through </a:t>
            </a:r>
            <a:r>
              <a:rPr lang="en-US" dirty="0"/>
              <a:t>the chain of </a:t>
            </a:r>
            <a:r>
              <a:rPr lang="en-US" dirty="0" smtClean="0"/>
              <a:t>command and discipline is administered </a:t>
            </a:r>
          </a:p>
          <a:p>
            <a:pPr>
              <a:buFontTx/>
              <a:buChar char="-"/>
            </a:pPr>
            <a:r>
              <a:rPr lang="en-US" dirty="0" smtClean="0"/>
              <a:t>If Disposition is Sustained and recommended discipline is suspension or greater, then Human Resources is asked to review the matter and generate </a:t>
            </a:r>
            <a:r>
              <a:rPr lang="en-US" dirty="0"/>
              <a:t>charges and </a:t>
            </a:r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Citizens Appeal 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If citizen disagrees with outcome of the investigation they have right of appeal to Citizens Appeal Board (“CAB”)</a:t>
            </a:r>
          </a:p>
          <a:p>
            <a:pPr>
              <a:buFontTx/>
              <a:buChar char="-"/>
            </a:pPr>
            <a:r>
              <a:rPr lang="en-US" dirty="0" smtClean="0"/>
              <a:t>CAB is appointed by City Commission and not part of DPD</a:t>
            </a:r>
          </a:p>
          <a:p>
            <a:pPr>
              <a:buFontTx/>
              <a:buChar char="-"/>
            </a:pPr>
            <a:r>
              <a:rPr lang="en-US" dirty="0" smtClean="0"/>
              <a:t>CAB is comprised of five voting members</a:t>
            </a:r>
          </a:p>
          <a:p>
            <a:pPr lvl="1">
              <a:buFontTx/>
              <a:buChar char="-"/>
            </a:pPr>
            <a:r>
              <a:rPr lang="en-US" dirty="0"/>
              <a:t>One member should be a former member of law enforcement, </a:t>
            </a:r>
            <a:r>
              <a:rPr lang="en-US" dirty="0" smtClean="0"/>
              <a:t>one member from legal community, and </a:t>
            </a:r>
            <a:r>
              <a:rPr lang="en-US" dirty="0"/>
              <a:t>the other three members shall be selected </a:t>
            </a:r>
            <a:r>
              <a:rPr lang="en-US" dirty="0" smtClean="0"/>
              <a:t>at-large </a:t>
            </a:r>
          </a:p>
          <a:p>
            <a:pPr lvl="1">
              <a:buFontTx/>
              <a:buChar char="-"/>
            </a:pPr>
            <a:r>
              <a:rPr lang="en-US" dirty="0" smtClean="0"/>
              <a:t>Each </a:t>
            </a:r>
            <a:r>
              <a:rPr lang="en-US" dirty="0"/>
              <a:t>member serves a two year term. No member may serve more than three consecutive </a:t>
            </a:r>
            <a:r>
              <a:rPr lang="en-US" dirty="0" smtClean="0"/>
              <a:t>terms</a:t>
            </a:r>
          </a:p>
          <a:p>
            <a:pPr>
              <a:buFontTx/>
              <a:buChar char="-"/>
            </a:pPr>
            <a:r>
              <a:rPr lang="en-US" dirty="0" smtClean="0"/>
              <a:t>Assistant City Manager and Chief of Police serve as ex-officio nonvoting members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5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Citizens Appeal Board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Appeal must be filed to CAB within 30 days of PSB issuing findings</a:t>
            </a:r>
          </a:p>
          <a:p>
            <a:pPr>
              <a:buFontTx/>
              <a:buChar char="-"/>
            </a:pPr>
            <a:r>
              <a:rPr lang="en-US" dirty="0" smtClean="0"/>
              <a:t>Appeal form is sent with letter of PSB findings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675" y="0"/>
            <a:ext cx="5178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992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531</Words>
  <Application>Microsoft Office PowerPoint</Application>
  <PresentationFormat>Widescreen</PresentationFormat>
  <Paragraphs>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PowerPoint Presentation</vt:lpstr>
      <vt:lpstr>Citizen Complaint- from start to finish</vt:lpstr>
      <vt:lpstr>PowerPoint Presentation</vt:lpstr>
      <vt:lpstr>PowerPoint Presentation</vt:lpstr>
      <vt:lpstr>Citizen Complaint- from start to finish</vt:lpstr>
      <vt:lpstr>Citizen Complaint- from start to finish</vt:lpstr>
      <vt:lpstr>Citizens Appeal Board</vt:lpstr>
      <vt:lpstr>Citizens Appeal Board</vt:lpstr>
      <vt:lpstr>PowerPoint Presentation</vt:lpstr>
      <vt:lpstr>Citizens Appeal Board</vt:lpstr>
      <vt:lpstr>Citizens Appeal Board</vt:lpstr>
    </vt:vector>
  </TitlesOfParts>
  <Company>City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Blankenship, Amelia</dc:creator>
  <cp:lastModifiedBy>Jacob Davis</cp:lastModifiedBy>
  <cp:revision>33</cp:revision>
  <dcterms:created xsi:type="dcterms:W3CDTF">2020-07-13T14:56:32Z</dcterms:created>
  <dcterms:modified xsi:type="dcterms:W3CDTF">2020-08-03T20:35:40Z</dcterms:modified>
</cp:coreProperties>
</file>